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389"/>
    <a:srgbClr val="929292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06"/>
    <p:restoredTop sz="94688"/>
  </p:normalViewPr>
  <p:slideViewPr>
    <p:cSldViewPr snapToGrid="0">
      <p:cViewPr>
        <p:scale>
          <a:sx n="113" d="100"/>
          <a:sy n="113" d="100"/>
        </p:scale>
        <p:origin x="5984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0681991-4CD1-9080-CC40-A51E96A1EA8C}"/>
              </a:ext>
            </a:extLst>
          </p:cNvPr>
          <p:cNvSpPr/>
          <p:nvPr/>
        </p:nvSpPr>
        <p:spPr>
          <a:xfrm>
            <a:off x="1836300" y="1167789"/>
            <a:ext cx="3778227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La politique économique permet de réguler...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83A91E-F8C5-1077-5591-E9AB19F86625}"/>
              </a:ext>
            </a:extLst>
          </p:cNvPr>
          <p:cNvSpPr txBox="1"/>
          <p:nvPr/>
        </p:nvSpPr>
        <p:spPr>
          <a:xfrm>
            <a:off x="1361192" y="467938"/>
            <a:ext cx="48943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politiques économiques de l’État et de l’Europe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1FCEEB7-AEEE-81F1-B5AB-60F47D53939F}"/>
              </a:ext>
            </a:extLst>
          </p:cNvPr>
          <p:cNvSpPr/>
          <p:nvPr/>
        </p:nvSpPr>
        <p:spPr>
          <a:xfrm>
            <a:off x="1132077" y="2171999"/>
            <a:ext cx="2194348" cy="497017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cycles conjoncturels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(= contracycliques)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9F6D766-7FA4-2CA0-8C8A-7B7F162876AE}"/>
              </a:ext>
            </a:extLst>
          </p:cNvPr>
          <p:cNvSpPr/>
          <p:nvPr/>
        </p:nvSpPr>
        <p:spPr>
          <a:xfrm>
            <a:off x="4209735" y="2183634"/>
            <a:ext cx="1998765" cy="497017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cycles structurels </a:t>
            </a:r>
            <a:r>
              <a:rPr lang="fr-FR" sz="1100" dirty="0">
                <a:latin typeface="Open Sans" pitchFamily="2" charset="0"/>
              </a:rPr>
              <a:t>(environ 50 ans)</a:t>
            </a:r>
          </a:p>
        </p:txBody>
      </p:sp>
      <p:cxnSp>
        <p:nvCxnSpPr>
          <p:cNvPr id="12" name="Connecteur en angle 11">
            <a:extLst>
              <a:ext uri="{FF2B5EF4-FFF2-40B4-BE49-F238E27FC236}">
                <a16:creationId xmlns:a16="http://schemas.microsoft.com/office/drawing/2014/main" id="{44FDC269-EEEA-A994-492E-B0B67B7E74D1}"/>
              </a:ext>
            </a:extLst>
          </p:cNvPr>
          <p:cNvCxnSpPr>
            <a:cxnSpLocks/>
            <a:stCxn id="10" idx="0"/>
            <a:endCxn id="8" idx="0"/>
          </p:cNvCxnSpPr>
          <p:nvPr/>
        </p:nvCxnSpPr>
        <p:spPr>
          <a:xfrm rot="16200000" flipV="1">
            <a:off x="3713368" y="687883"/>
            <a:ext cx="11635" cy="2979867"/>
          </a:xfrm>
          <a:prstGeom prst="bentConnector3">
            <a:avLst>
              <a:gd name="adj1" fmla="val 3581427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>
            <a:extLst>
              <a:ext uri="{FF2B5EF4-FFF2-40B4-BE49-F238E27FC236}">
                <a16:creationId xmlns:a16="http://schemas.microsoft.com/office/drawing/2014/main" id="{D16F148B-33F2-F223-1918-240A9A1556B0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3725414" y="1460494"/>
            <a:ext cx="0" cy="280657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2C39D38F-4F6D-B602-336C-05A3EC9DB357}"/>
              </a:ext>
            </a:extLst>
          </p:cNvPr>
          <p:cNvSpPr/>
          <p:nvPr/>
        </p:nvSpPr>
        <p:spPr>
          <a:xfrm>
            <a:off x="378562" y="3805844"/>
            <a:ext cx="1519727" cy="897723"/>
          </a:xfrm>
          <a:prstGeom prst="roundRect">
            <a:avLst>
              <a:gd name="adj" fmla="val 9687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Grâce à des politiques conjoncturelles</a:t>
            </a:r>
          </a:p>
          <a:p>
            <a:pPr algn="ctr"/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(= contracycliques)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D4C5434A-42F2-58A0-3707-16AEEAC2F731}"/>
              </a:ext>
            </a:extLst>
          </p:cNvPr>
          <p:cNvCxnSpPr>
            <a:cxnSpLocks/>
          </p:cNvCxnSpPr>
          <p:nvPr/>
        </p:nvCxnSpPr>
        <p:spPr>
          <a:xfrm flipV="1">
            <a:off x="1571562" y="2675367"/>
            <a:ext cx="0" cy="1130477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DEC374FD-F2E6-A3AC-421A-EA4DC0D30549}"/>
              </a:ext>
            </a:extLst>
          </p:cNvPr>
          <p:cNvSpPr/>
          <p:nvPr/>
        </p:nvSpPr>
        <p:spPr>
          <a:xfrm>
            <a:off x="2063676" y="3735567"/>
            <a:ext cx="1202983" cy="1038280"/>
          </a:xfrm>
          <a:prstGeom prst="roundRect">
            <a:avLst>
              <a:gd name="adj" fmla="val 7841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Grâce à des politiques de l’offre </a:t>
            </a: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(soutien des entreprises)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F8D8BB02-C07E-A8B8-6D1F-0172789A3DF4}"/>
              </a:ext>
            </a:extLst>
          </p:cNvPr>
          <p:cNvSpPr/>
          <p:nvPr/>
        </p:nvSpPr>
        <p:spPr>
          <a:xfrm>
            <a:off x="5062631" y="3725594"/>
            <a:ext cx="2221371" cy="1049617"/>
          </a:xfrm>
          <a:prstGeom prst="roundRect">
            <a:avLst>
              <a:gd name="adj" fmla="val 7807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Grâce à des politiques structurelles</a:t>
            </a:r>
          </a:p>
          <a:p>
            <a:pPr algn="ctr"/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Ex. : politiques industrielle, d’aménagement du territoire, sociale, environnementale...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28" name="Connecteur en angle 27">
            <a:extLst>
              <a:ext uri="{FF2B5EF4-FFF2-40B4-BE49-F238E27FC236}">
                <a16:creationId xmlns:a16="http://schemas.microsoft.com/office/drawing/2014/main" id="{2C8DE505-134E-9A4D-949A-57EC6494639B}"/>
              </a:ext>
            </a:extLst>
          </p:cNvPr>
          <p:cNvCxnSpPr>
            <a:cxnSpLocks/>
            <a:stCxn id="10" idx="2"/>
            <a:endCxn id="8" idx="2"/>
          </p:cNvCxnSpPr>
          <p:nvPr/>
        </p:nvCxnSpPr>
        <p:spPr>
          <a:xfrm rot="5400000" flipH="1">
            <a:off x="3713367" y="1184901"/>
            <a:ext cx="11635" cy="2979867"/>
          </a:xfrm>
          <a:prstGeom prst="bentConnector3">
            <a:avLst>
              <a:gd name="adj1" fmla="val -3274602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A178AD61-C6A6-A685-F1FA-9CDCB58A50F0}"/>
              </a:ext>
            </a:extLst>
          </p:cNvPr>
          <p:cNvCxnSpPr>
            <a:cxnSpLocks/>
          </p:cNvCxnSpPr>
          <p:nvPr/>
        </p:nvCxnSpPr>
        <p:spPr>
          <a:xfrm>
            <a:off x="3421257" y="3057868"/>
            <a:ext cx="0" cy="321707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341C9CF9-2252-91E5-EC85-191A9EB3E734}"/>
              </a:ext>
            </a:extLst>
          </p:cNvPr>
          <p:cNvCxnSpPr>
            <a:cxnSpLocks/>
          </p:cNvCxnSpPr>
          <p:nvPr/>
        </p:nvCxnSpPr>
        <p:spPr>
          <a:xfrm flipV="1">
            <a:off x="5788307" y="2675367"/>
            <a:ext cx="0" cy="1050227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15FF9A24-62E9-1D83-9521-69AC9594CDA3}"/>
              </a:ext>
            </a:extLst>
          </p:cNvPr>
          <p:cNvCxnSpPr>
            <a:cxnSpLocks/>
            <a:stCxn id="69" idx="3"/>
            <a:endCxn id="25" idx="1"/>
          </p:cNvCxnSpPr>
          <p:nvPr/>
        </p:nvCxnSpPr>
        <p:spPr>
          <a:xfrm>
            <a:off x="1898289" y="4254706"/>
            <a:ext cx="165387" cy="1"/>
          </a:xfrm>
          <a:prstGeom prst="straightConnector1">
            <a:avLst/>
          </a:prstGeom>
          <a:ln w="31750">
            <a:solidFill>
              <a:srgbClr val="929292"/>
            </a:solidFill>
            <a:prstDash val="sysDot"/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FF5A9F8B-51CF-516C-3E9A-A2C6D44F51DD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 flipV="1">
            <a:off x="3266659" y="4250403"/>
            <a:ext cx="1795972" cy="4304"/>
          </a:xfrm>
          <a:prstGeom prst="straightConnector1">
            <a:avLst/>
          </a:prstGeom>
          <a:ln w="31750">
            <a:solidFill>
              <a:srgbClr val="929292"/>
            </a:solidFill>
            <a:prstDash val="sysDot"/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E35D56D5-1152-36B8-EE6C-350DE2C0FE46}"/>
              </a:ext>
            </a:extLst>
          </p:cNvPr>
          <p:cNvSpPr/>
          <p:nvPr/>
        </p:nvSpPr>
        <p:spPr>
          <a:xfrm>
            <a:off x="620795" y="5326190"/>
            <a:ext cx="4028153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2 types de politiques conjoncturelles sont...</a:t>
            </a:r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2B5261A7-8D8C-1279-1D61-BBE5A258DF04}"/>
              </a:ext>
            </a:extLst>
          </p:cNvPr>
          <p:cNvSpPr/>
          <p:nvPr/>
        </p:nvSpPr>
        <p:spPr>
          <a:xfrm>
            <a:off x="647815" y="6256994"/>
            <a:ext cx="1631264" cy="701328"/>
          </a:xfrm>
          <a:prstGeom prst="roundRect">
            <a:avLst>
              <a:gd name="adj" fmla="val 6747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politiques budgétaires</a:t>
            </a:r>
          </a:p>
          <a:p>
            <a:pPr algn="ctr"/>
            <a:r>
              <a:rPr lang="fr-FR" sz="1050" dirty="0">
                <a:latin typeface="Open Sans" pitchFamily="2" charset="0"/>
              </a:rPr>
              <a:t>(austérité ou relance)</a:t>
            </a:r>
            <a:endParaRPr lang="fr-FR" sz="1100" dirty="0">
              <a:latin typeface="Open Sans" pitchFamily="2" charset="0"/>
            </a:endParaRPr>
          </a:p>
        </p:txBody>
      </p:sp>
      <p:sp>
        <p:nvSpPr>
          <p:cNvPr id="73" name="Rectangle : coins arrondis 72">
            <a:extLst>
              <a:ext uri="{FF2B5EF4-FFF2-40B4-BE49-F238E27FC236}">
                <a16:creationId xmlns:a16="http://schemas.microsoft.com/office/drawing/2014/main" id="{119BAE9F-5EA2-B267-1473-FDA68A4583D3}"/>
              </a:ext>
            </a:extLst>
          </p:cNvPr>
          <p:cNvSpPr/>
          <p:nvPr/>
        </p:nvSpPr>
        <p:spPr>
          <a:xfrm>
            <a:off x="2647960" y="6256994"/>
            <a:ext cx="2291272" cy="667276"/>
          </a:xfrm>
          <a:prstGeom prst="roundRect">
            <a:avLst>
              <a:gd name="adj" fmla="val 7730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politiques monétaires</a:t>
            </a:r>
          </a:p>
          <a:p>
            <a:pPr algn="ctr"/>
            <a:r>
              <a:rPr lang="fr-FR" sz="1100" dirty="0">
                <a:latin typeface="Open Sans" pitchFamily="2" charset="0"/>
              </a:rPr>
              <a:t>Objectif principal : 2 % d’inflation par an</a:t>
            </a:r>
            <a:endParaRPr lang="fr-FR" sz="1050" dirty="0">
              <a:latin typeface="Open Sans" pitchFamily="2" charset="0"/>
            </a:endParaRPr>
          </a:p>
        </p:txBody>
      </p:sp>
      <p:cxnSp>
        <p:nvCxnSpPr>
          <p:cNvPr id="74" name="Connecteur en angle 73">
            <a:extLst>
              <a:ext uri="{FF2B5EF4-FFF2-40B4-BE49-F238E27FC236}">
                <a16:creationId xmlns:a16="http://schemas.microsoft.com/office/drawing/2014/main" id="{6353D686-C2F8-6FD9-B337-9BC2C4215491}"/>
              </a:ext>
            </a:extLst>
          </p:cNvPr>
          <p:cNvCxnSpPr>
            <a:cxnSpLocks/>
            <a:stCxn id="73" idx="0"/>
            <a:endCxn id="72" idx="0"/>
          </p:cNvCxnSpPr>
          <p:nvPr/>
        </p:nvCxnSpPr>
        <p:spPr>
          <a:xfrm rot="16200000" flipV="1">
            <a:off x="2628522" y="5091919"/>
            <a:ext cx="12700" cy="2330149"/>
          </a:xfrm>
          <a:prstGeom prst="bentConnector3">
            <a:avLst>
              <a:gd name="adj1" fmla="val 3286945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3E5773B4-D74D-E6F3-5292-BB542F53B1DA}"/>
              </a:ext>
            </a:extLst>
          </p:cNvPr>
          <p:cNvCxnSpPr>
            <a:cxnSpLocks/>
          </p:cNvCxnSpPr>
          <p:nvPr/>
        </p:nvCxnSpPr>
        <p:spPr>
          <a:xfrm flipH="1">
            <a:off x="2634872" y="5618895"/>
            <a:ext cx="2842" cy="232102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en angle 86">
            <a:extLst>
              <a:ext uri="{FF2B5EF4-FFF2-40B4-BE49-F238E27FC236}">
                <a16:creationId xmlns:a16="http://schemas.microsoft.com/office/drawing/2014/main" id="{68B5F83C-DF42-6751-8572-B80AD1B84961}"/>
              </a:ext>
            </a:extLst>
          </p:cNvPr>
          <p:cNvCxnSpPr>
            <a:cxnSpLocks/>
            <a:stCxn id="69" idx="2"/>
          </p:cNvCxnSpPr>
          <p:nvPr/>
        </p:nvCxnSpPr>
        <p:spPr>
          <a:xfrm flipH="1">
            <a:off x="1132077" y="4703567"/>
            <a:ext cx="6349" cy="628972"/>
          </a:xfrm>
          <a:prstGeom prst="straightConnector1">
            <a:avLst/>
          </a:prstGeom>
          <a:ln w="31750">
            <a:solidFill>
              <a:srgbClr val="929292"/>
            </a:solidFill>
            <a:prstDash val="sysDot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ectangle : coins arrondis 91">
            <a:extLst>
              <a:ext uri="{FF2B5EF4-FFF2-40B4-BE49-F238E27FC236}">
                <a16:creationId xmlns:a16="http://schemas.microsoft.com/office/drawing/2014/main" id="{F4A852E4-CDE0-AC87-DE19-BFC7852DB015}"/>
              </a:ext>
            </a:extLst>
          </p:cNvPr>
          <p:cNvSpPr/>
          <p:nvPr/>
        </p:nvSpPr>
        <p:spPr>
          <a:xfrm>
            <a:off x="1768874" y="9417778"/>
            <a:ext cx="4028153" cy="497017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politiques économiques sont à considérer dans un cadre européen</a:t>
            </a:r>
          </a:p>
        </p:txBody>
      </p:sp>
      <p:sp>
        <p:nvSpPr>
          <p:cNvPr id="94" name="Rectangle : coins arrondis 93">
            <a:extLst>
              <a:ext uri="{FF2B5EF4-FFF2-40B4-BE49-F238E27FC236}">
                <a16:creationId xmlns:a16="http://schemas.microsoft.com/office/drawing/2014/main" id="{E60702B3-1367-A160-9EF6-632DAFC4104C}"/>
              </a:ext>
            </a:extLst>
          </p:cNvPr>
          <p:cNvSpPr/>
          <p:nvPr/>
        </p:nvSpPr>
        <p:spPr>
          <a:xfrm>
            <a:off x="378562" y="7765736"/>
            <a:ext cx="2129742" cy="905639"/>
          </a:xfrm>
          <a:prstGeom prst="roundRect">
            <a:avLst>
              <a:gd name="adj" fmla="val 8985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Doivent respecter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des contraintes imposées aux pays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de la zone euro (PSC)</a:t>
            </a:r>
            <a:endParaRPr lang="fr-FR" sz="1100" dirty="0">
              <a:latin typeface="Open Sans" pitchFamily="2" charset="0"/>
            </a:endParaRPr>
          </a:p>
        </p:txBody>
      </p:sp>
      <p:sp>
        <p:nvSpPr>
          <p:cNvPr id="96" name="Rectangle : coins arrondis 95">
            <a:extLst>
              <a:ext uri="{FF2B5EF4-FFF2-40B4-BE49-F238E27FC236}">
                <a16:creationId xmlns:a16="http://schemas.microsoft.com/office/drawing/2014/main" id="{8F75A76B-CD58-9109-3CB3-E3C5DB5EA8C5}"/>
              </a:ext>
            </a:extLst>
          </p:cNvPr>
          <p:cNvSpPr/>
          <p:nvPr/>
        </p:nvSpPr>
        <p:spPr>
          <a:xfrm>
            <a:off x="3126925" y="7765736"/>
            <a:ext cx="1306368" cy="905639"/>
          </a:xfrm>
          <a:prstGeom prst="roundRect">
            <a:avLst>
              <a:gd name="adj" fmla="val 10082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Mises en place par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la BCE pour la zone euro</a:t>
            </a:r>
            <a:endParaRPr lang="fr-FR" sz="1100" dirty="0">
              <a:latin typeface="Open Sans" pitchFamily="2" charset="0"/>
            </a:endParaRPr>
          </a:p>
        </p:txBody>
      </p:sp>
      <p:sp>
        <p:nvSpPr>
          <p:cNvPr id="97" name="Rectangle : coins arrondis 96">
            <a:extLst>
              <a:ext uri="{FF2B5EF4-FFF2-40B4-BE49-F238E27FC236}">
                <a16:creationId xmlns:a16="http://schemas.microsoft.com/office/drawing/2014/main" id="{3E4D73D2-F058-314C-A806-F063E1C96F95}"/>
              </a:ext>
            </a:extLst>
          </p:cNvPr>
          <p:cNvSpPr/>
          <p:nvPr/>
        </p:nvSpPr>
        <p:spPr>
          <a:xfrm>
            <a:off x="4938673" y="7765736"/>
            <a:ext cx="2221370" cy="905639"/>
          </a:xfrm>
          <a:prstGeom prst="roundRect">
            <a:avLst>
              <a:gd name="adj" fmla="val 7887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La politique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de la concurrence est décidée à l’échelle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de l’Union européenne</a:t>
            </a:r>
            <a:endParaRPr lang="fr-FR" sz="1100" dirty="0">
              <a:latin typeface="Open Sans" pitchFamily="2" charset="0"/>
            </a:endParaRPr>
          </a:p>
        </p:txBody>
      </p:sp>
      <p:cxnSp>
        <p:nvCxnSpPr>
          <p:cNvPr id="98" name="Connecteur droit avec flèche 97">
            <a:extLst>
              <a:ext uri="{FF2B5EF4-FFF2-40B4-BE49-F238E27FC236}">
                <a16:creationId xmlns:a16="http://schemas.microsoft.com/office/drawing/2014/main" id="{479539CD-78C9-3D6A-2184-A76ACC882B3C}"/>
              </a:ext>
            </a:extLst>
          </p:cNvPr>
          <p:cNvCxnSpPr>
            <a:cxnSpLocks/>
            <a:stCxn id="92" idx="0"/>
            <a:endCxn id="96" idx="2"/>
          </p:cNvCxnSpPr>
          <p:nvPr/>
        </p:nvCxnSpPr>
        <p:spPr>
          <a:xfrm flipH="1" flipV="1">
            <a:off x="3780109" y="8671375"/>
            <a:ext cx="2842" cy="746403"/>
          </a:xfrm>
          <a:prstGeom prst="straightConnector1">
            <a:avLst/>
          </a:prstGeom>
          <a:ln w="31750">
            <a:solidFill>
              <a:srgbClr val="929292"/>
            </a:solidFill>
            <a:prstDash val="sysDot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en angle 98">
            <a:extLst>
              <a:ext uri="{FF2B5EF4-FFF2-40B4-BE49-F238E27FC236}">
                <a16:creationId xmlns:a16="http://schemas.microsoft.com/office/drawing/2014/main" id="{409C118E-ECFC-2B7E-3EE3-13E9EA46B4D1}"/>
              </a:ext>
            </a:extLst>
          </p:cNvPr>
          <p:cNvCxnSpPr>
            <a:cxnSpLocks/>
            <a:stCxn id="97" idx="2"/>
            <a:endCxn id="94" idx="2"/>
          </p:cNvCxnSpPr>
          <p:nvPr/>
        </p:nvCxnSpPr>
        <p:spPr>
          <a:xfrm rot="5400000">
            <a:off x="3746396" y="6368413"/>
            <a:ext cx="12700" cy="4605925"/>
          </a:xfrm>
          <a:prstGeom prst="bentConnector3">
            <a:avLst>
              <a:gd name="adj1" fmla="val 3443496"/>
            </a:avLst>
          </a:prstGeom>
          <a:ln w="31750">
            <a:solidFill>
              <a:srgbClr val="929292"/>
            </a:solidFill>
            <a:prstDash val="sysDot"/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>
            <a:extLst>
              <a:ext uri="{FF2B5EF4-FFF2-40B4-BE49-F238E27FC236}">
                <a16:creationId xmlns:a16="http://schemas.microsoft.com/office/drawing/2014/main" id="{3B6FB3D2-3514-41A6-64C6-50BFC266F373}"/>
              </a:ext>
            </a:extLst>
          </p:cNvPr>
          <p:cNvCxnSpPr>
            <a:cxnSpLocks/>
          </p:cNvCxnSpPr>
          <p:nvPr/>
        </p:nvCxnSpPr>
        <p:spPr>
          <a:xfrm flipV="1">
            <a:off x="1449783" y="6964673"/>
            <a:ext cx="0" cy="801063"/>
          </a:xfrm>
          <a:prstGeom prst="straightConnector1">
            <a:avLst/>
          </a:prstGeom>
          <a:ln w="31750">
            <a:solidFill>
              <a:srgbClr val="929292"/>
            </a:solidFill>
            <a:prstDash val="sysDot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>
            <a:extLst>
              <a:ext uri="{FF2B5EF4-FFF2-40B4-BE49-F238E27FC236}">
                <a16:creationId xmlns:a16="http://schemas.microsoft.com/office/drawing/2014/main" id="{AE6903ED-E070-E4CB-F183-0E503F204007}"/>
              </a:ext>
            </a:extLst>
          </p:cNvPr>
          <p:cNvCxnSpPr>
            <a:cxnSpLocks/>
          </p:cNvCxnSpPr>
          <p:nvPr/>
        </p:nvCxnSpPr>
        <p:spPr>
          <a:xfrm flipV="1">
            <a:off x="3779837" y="6913373"/>
            <a:ext cx="0" cy="852363"/>
          </a:xfrm>
          <a:prstGeom prst="straightConnector1">
            <a:avLst/>
          </a:prstGeom>
          <a:ln w="31750">
            <a:solidFill>
              <a:srgbClr val="929292"/>
            </a:solidFill>
            <a:prstDash val="sysDot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avec flèche 119">
            <a:extLst>
              <a:ext uri="{FF2B5EF4-FFF2-40B4-BE49-F238E27FC236}">
                <a16:creationId xmlns:a16="http://schemas.microsoft.com/office/drawing/2014/main" id="{DC3DDA8D-960E-E18D-510A-2318EC8147B1}"/>
              </a:ext>
            </a:extLst>
          </p:cNvPr>
          <p:cNvCxnSpPr>
            <a:cxnSpLocks/>
            <a:stCxn id="97" idx="0"/>
          </p:cNvCxnSpPr>
          <p:nvPr/>
        </p:nvCxnSpPr>
        <p:spPr>
          <a:xfrm flipH="1" flipV="1">
            <a:off x="6043716" y="4775211"/>
            <a:ext cx="5642" cy="2990525"/>
          </a:xfrm>
          <a:prstGeom prst="straightConnector1">
            <a:avLst/>
          </a:prstGeom>
          <a:ln w="31750">
            <a:solidFill>
              <a:srgbClr val="929292"/>
            </a:solidFill>
            <a:prstDash val="sysDot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512E820-17E2-5443-756F-5CAFCA74686C}"/>
              </a:ext>
            </a:extLst>
          </p:cNvPr>
          <p:cNvSpPr/>
          <p:nvPr/>
        </p:nvSpPr>
        <p:spPr>
          <a:xfrm>
            <a:off x="3432046" y="3735567"/>
            <a:ext cx="1465198" cy="1038280"/>
          </a:xfrm>
          <a:prstGeom prst="roundRect">
            <a:avLst>
              <a:gd name="adj" fmla="val 8798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Grâce </a:t>
            </a:r>
            <a:b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2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à des politiques de la demande </a:t>
            </a: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(soutien </a:t>
            </a:r>
            <a:b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fr-FR" sz="1100" dirty="0">
                <a:latin typeface="Open Sans" pitchFamily="2" charset="0"/>
                <a:ea typeface="Open Sans" pitchFamily="2" charset="0"/>
                <a:cs typeface="Open Sans" pitchFamily="2" charset="0"/>
              </a:rPr>
              <a:t>des ménages)</a:t>
            </a:r>
            <a:endParaRPr lang="fr-FR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51" name="Connecteur en angle 50">
            <a:extLst>
              <a:ext uri="{FF2B5EF4-FFF2-40B4-BE49-F238E27FC236}">
                <a16:creationId xmlns:a16="http://schemas.microsoft.com/office/drawing/2014/main" id="{A52B231B-0975-83F3-673B-C245D6403292}"/>
              </a:ext>
            </a:extLst>
          </p:cNvPr>
          <p:cNvCxnSpPr>
            <a:cxnSpLocks/>
            <a:stCxn id="6" idx="0"/>
            <a:endCxn id="25" idx="0"/>
          </p:cNvCxnSpPr>
          <p:nvPr/>
        </p:nvCxnSpPr>
        <p:spPr>
          <a:xfrm rot="16200000" flipV="1">
            <a:off x="3414907" y="2985828"/>
            <a:ext cx="12700" cy="1499477"/>
          </a:xfrm>
          <a:prstGeom prst="bentConnector3">
            <a:avLst>
              <a:gd name="adj1" fmla="val 2937874"/>
            </a:avLst>
          </a:prstGeom>
          <a:ln w="31750">
            <a:solidFill>
              <a:srgbClr val="929292"/>
            </a:solidFill>
            <a:headEnd type="none" w="med" len="lg"/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2879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159</Words>
  <Application>Microsoft Macintosh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Samuel Biney</cp:lastModifiedBy>
  <cp:revision>19</cp:revision>
  <dcterms:created xsi:type="dcterms:W3CDTF">2024-05-15T14:38:44Z</dcterms:created>
  <dcterms:modified xsi:type="dcterms:W3CDTF">2024-06-06T12:25:01Z</dcterms:modified>
</cp:coreProperties>
</file>